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6144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7qFBKpT1sT14EFZD/ZLyZQ==" hashData="BSOOyAoarECIMRRtdWXiVPjGSnNZwKtLSnQe26985iU+oXXphlWDcAzbyHkRQabAUr/QztFbNZp/prH3H9arEw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BD0066-145A-4D75-B3ED-C9BC20E8FDEB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46A2DA-69AC-4643-A549-999CB7499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632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D37009-7BFF-4B75-AF49-C3583E5771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1DBCFB9-B455-4ADB-B195-6E2637F96A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C6EAE3-0510-4D84-B70E-5820DA929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CEF272-A6CB-4CFE-AB3A-B5EC3A463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EAF211-1BAF-487D-87A8-211695350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462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ECB151-CF1F-446F-99AF-CDD457BBC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A33247C-2648-48FD-93F1-E051342E43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AA3BFC-7575-4213-9E25-74DD68613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8954C-F39B-43AA-92EF-5A21E366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E69714-7F3E-4367-AC82-A277B9765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733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1F9D845-1529-474C-BE01-A17E779A4B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0153121-A606-4B21-9FFA-C660329F46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692BC9-F36E-4CC3-9481-AE3EB8BC7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C4EAC2-BF34-486F-92D9-3E64B5875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4E5FAE-476E-4BC9-A9E9-495290EBF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274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F8D52-2E7D-416E-B194-9E374B263193}" type="datetime1">
              <a:rPr lang="en-US" smtClean="0"/>
              <a:t>5/6/2026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Times New Roman"/>
                <a:cs typeface="Times New Roman"/>
              </a:defRPr>
            </a:lvl1pPr>
          </a:lstStyle>
          <a:p>
            <a:pPr marL="51435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  <p:extLst>
      <p:ext uri="{BB962C8B-B14F-4D97-AF65-F5344CB8AC3E}">
        <p14:creationId xmlns:p14="http://schemas.microsoft.com/office/powerpoint/2010/main" val="2667592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E33263-45B7-47AF-A6D4-345FF1AB2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BE4B15-D68F-4EEB-A903-7D3D4D3AD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3DC662-D1F7-4A20-842F-6F84D7E18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CFA3FE-9C25-47D0-B8F2-5869FD8E4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3264FC-AA4B-4747-BE50-8709B402C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519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941701-216E-484D-9B89-776E97991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075CD5F-C64F-4A8F-84D2-74639AB4A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AB62C9-C810-4FE6-89D7-7F89123D8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970A2B-2725-483F-928D-0D58AA504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547BE0-A6BE-47B9-B74E-73A8F3BD1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79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BBAC41-9F4F-490F-BD92-400148D41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C59B06-B3C1-41B7-B878-E8DED5BDC3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57B1570-1D71-4382-B258-C126B3D4B4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F77308A-9E49-4C59-814A-132E26972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0C483AC-F45A-4DE7-AF0B-E97CBA9FA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C23B83D-1545-4610-ABA3-5B5FE9FC3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050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3156B6-E6CB-4841-98A3-F64DF4C6B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ECF64CF-8036-4373-8097-44AE9689E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82EE307-2D02-46D9-86F6-B493FAEB84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1B5694D-0D7A-4BB0-A599-3CA983C245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EAAE80E-C93E-4C43-8777-148B2203F4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A4D5640-FF69-48F4-A671-710C4949E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52B8642-41AB-488B-B974-0B61BBFF9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4B0D7AF-8E96-4FDC-BBE6-9FBBC215F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2755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EBEE48-1BE6-4A8F-B346-B78E08846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D974D8-1C9E-4C25-BD33-111D865E4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92CABA0-CDFE-477E-AFA2-D9A29DDEC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57B281C-C023-4261-B3EA-9B5E3F9A3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696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55E11D3-601A-4D7E-84EA-4A3026480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CAE44D1-3FD9-49CA-B3BB-A0C5ED143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FC51744-2C13-4E0B-A6BD-FC231C93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159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DA2DA8-6965-44F8-AEF9-55D785522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DD1FED-F369-4A0E-9E95-AB89F0FCA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8C492EA-B70C-412D-8794-081FC3B275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B604813-F7F3-40B5-9AB2-E91E77BC7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456899A-D6A7-4EA4-9D57-2723AD11F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C159C19-897F-4A46-A6FA-516C904C4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09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632159-E6A0-416C-9DCD-A3AED622A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3D4197C-5427-4249-B277-ABB33A91A9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2B73FE3-E8BC-439B-B103-FDAC5FF339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8728DED-3AB7-442F-AB43-A1D4FEE61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AB1674A-C3AC-4E04-86DF-74BCF75DF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366E331-18D2-443C-9B2F-C0DB7FF7F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092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59C362-4D55-44C2-9258-C966F9CFD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BC5C4F-D529-4291-9E56-55DFD9F564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0CBD74B-F623-4B6F-AED0-4D69CA15C8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F67F3B8-556F-4653-987A-D4E1883144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CC35D86-8C82-4816-A30F-190218FA32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7579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1FDBF178-8F36-4DB4-96CD-E66BC58156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554736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60276C8-2EE7-4006-A1FC-FA74B9DB1DAA}"/>
              </a:ext>
            </a:extLst>
          </p:cNvPr>
          <p:cNvSpPr/>
          <p:nvPr/>
        </p:nvSpPr>
        <p:spPr>
          <a:xfrm>
            <a:off x="133350" y="136525"/>
            <a:ext cx="1205865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700" b="1" dirty="0">
                <a:solidFill>
                  <a:schemeClr val="accent1">
                    <a:lumMod val="50000"/>
                  </a:schemeClr>
                </a:solidFill>
                <a:latin typeface="Gramatika Medium" panose="00000600000000000000" pitchFamily="50" charset="0"/>
              </a:rPr>
              <a:t>Рейтинг ОМСУ НО по объему вложений в ОНС по состоянию на 01.01.2026 г.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34B0946-6FC5-41F1-9A30-9D8C1A93E949}"/>
              </a:ext>
            </a:extLst>
          </p:cNvPr>
          <p:cNvSpPr/>
          <p:nvPr/>
        </p:nvSpPr>
        <p:spPr>
          <a:xfrm>
            <a:off x="1159509" y="955545"/>
            <a:ext cx="464422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Gramatika Light" panose="00000400000000000000" pitchFamily="50" charset="0"/>
              </a:rPr>
              <a:t>«Красная зона» (объем вложений свыше 500 млн. рублей)</a:t>
            </a: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667A40FD-685E-4FE4-9864-265E807C03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3477283"/>
              </p:ext>
            </p:extLst>
          </p:nvPr>
        </p:nvGraphicFramePr>
        <p:xfrm>
          <a:off x="537492" y="1296812"/>
          <a:ext cx="5976000" cy="49986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203224430"/>
                    </a:ext>
                  </a:extLst>
                </a:gridCol>
                <a:gridCol w="2808000">
                  <a:extLst>
                    <a:ext uri="{9D8B030D-6E8A-4147-A177-3AD203B41FA5}">
                      <a16:colId xmlns:a16="http://schemas.microsoft.com/office/drawing/2014/main" val="1252779415"/>
                    </a:ext>
                  </a:extLst>
                </a:gridCol>
                <a:gridCol w="2808000">
                  <a:extLst>
                    <a:ext uri="{9D8B030D-6E8A-4147-A177-3AD203B41FA5}">
                      <a16:colId xmlns:a16="http://schemas.microsoft.com/office/drawing/2014/main" val="15228373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№ п/п  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Наименование ОМСУ НО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Объем вложений в ОНС</a:t>
                      </a:r>
                      <a:br>
                        <a:rPr lang="ru-RU" sz="10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</a:br>
                      <a:r>
                        <a:rPr lang="ru-RU" sz="10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на 01.01.2026 (в млн. рублей)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578592"/>
                  </a:ext>
                </a:extLst>
              </a:tr>
              <a:tr h="54833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г.о.г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 Нижний Новгород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22 993,5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1726814"/>
                  </a:ext>
                </a:extLst>
              </a:tr>
              <a:tr h="54833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г.о.г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 Арзамас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1 819,9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6051640"/>
                  </a:ext>
                </a:extLst>
              </a:tr>
              <a:tr h="54833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г.о.г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 Бор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1 404,3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5262927"/>
                  </a:ext>
                </a:extLst>
              </a:tr>
              <a:tr h="54833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г.о.г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 Дзержинск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1 378,6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1760917"/>
                  </a:ext>
                </a:extLst>
              </a:tr>
              <a:tr h="54833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Ардатовский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863,6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8686589"/>
                  </a:ext>
                </a:extLst>
              </a:tr>
              <a:tr h="54833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Павловский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777,0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506922"/>
                  </a:ext>
                </a:extLst>
              </a:tr>
              <a:tr h="54833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Богородский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641,7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7825342"/>
                  </a:ext>
                </a:extLst>
              </a:tr>
              <a:tr h="54833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Большеболдинский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581,9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189629"/>
                  </a:ext>
                </a:extLst>
              </a:tr>
              <a:tr h="252000">
                <a:tc gridSpan="2">
                  <a:txBody>
                    <a:bodyPr/>
                    <a:lstStyle/>
                    <a:p>
                      <a:pPr marL="0" indent="0" algn="l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Итого: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30 460,5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2436374"/>
                  </a:ext>
                </a:extLst>
              </a:tr>
            </a:tbl>
          </a:graphicData>
        </a:graphic>
      </p:graphicFrame>
      <p:sp>
        <p:nvSpPr>
          <p:cNvPr id="16" name="AutoShape 2" descr="Городской округ город Нижний Новгород">
            <a:extLst>
              <a:ext uri="{FF2B5EF4-FFF2-40B4-BE49-F238E27FC236}">
                <a16:creationId xmlns:a16="http://schemas.microsoft.com/office/drawing/2014/main" id="{D01075A1-D5C0-4FBC-806E-68DAA4A6D69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87B7AF4F-DA0E-49ED-AAD1-099CB123CB5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CrisscrossEtching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017" t="1991" r="30972"/>
          <a:stretch/>
        </p:blipFill>
        <p:spPr>
          <a:xfrm>
            <a:off x="6980004" y="1296812"/>
            <a:ext cx="4674503" cy="50284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701242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120</Words>
  <Application>Microsoft Office PowerPoint</Application>
  <PresentationFormat>Широкоэкранный</PresentationFormat>
  <Paragraphs>31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Gramatika Light</vt:lpstr>
      <vt:lpstr>Gramatika Medium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Назаровская Екатерина Алексеевна</dc:creator>
  <cp:lastModifiedBy>user</cp:lastModifiedBy>
  <cp:revision>18</cp:revision>
  <cp:lastPrinted>2026-04-20T14:03:01Z</cp:lastPrinted>
  <dcterms:created xsi:type="dcterms:W3CDTF">2026-03-27T11:30:17Z</dcterms:created>
  <dcterms:modified xsi:type="dcterms:W3CDTF">2026-05-06T08:15:13Z</dcterms:modified>
</cp:coreProperties>
</file>